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  <p:embeddedFont>
      <p:font typeface="Montserrat Light" panose="00000400000000000000" pitchFamily="2" charset="0"/>
      <p:regular r:id="rId32"/>
      <p:italic r:id="rId33"/>
    </p:embeddedFont>
    <p:embeddedFont>
      <p:font typeface="Nunito Light" pitchFamily="2" charset="0"/>
      <p:regular r:id="rId34"/>
      <p: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49053ce7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49053ce7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49053ce7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49053ce7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9053ce7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9053ce7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49053ce73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249053ce73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85d27db1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85d27db1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5d27db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5d27db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49053ce73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49053ce73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5" name="Google Shape;455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6" name="Google Shape;456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7" name="Google Shape;457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6" name="Google Shape;496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0" name="Google Shape;50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1" name="Google Shape;50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3" name="Google Shape;50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2" name="Google Shape;53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40" name="Google Shape;54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5" name="Google Shape;56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7" name="Google Shape;56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6" name="Google Shape;59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4" name="Google Shape;60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11" name="Google Shape;611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2" name="Google Shape;612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1" name="Google Shape;621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6" name="Google Shape;626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39" name="Google Shape;639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4" name="Google Shape;664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5" name="Google Shape;665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6" name="Google Shape;686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2" name="Google Shape;692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2" name="Google Shape;702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8" name="Google Shape;718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8" name="Google Shape;728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3" name="Google Shape;743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4" name="Google Shape;754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2" name="Google Shape;772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7" name="Google Shape;777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786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7" name="Google Shape;787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2" name="Google Shape;792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6" name="Google Shape;806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7" name="Google Shape;807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8" name="Google Shape;83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49" name="Google Shape;84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1" name="Google Shape;87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2" name="Google Shape;88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4" name="Google Shape;904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5" name="Google Shape;905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6" name="Google Shape;906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7" name="Google Shape;907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8" name="Google Shape;908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9" name="Google Shape;90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0" name="Google Shape;920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4" name="Google Shape;934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47" name="Google Shape;947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8" name="Google Shape;948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59" name="Google Shape;959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2" name="Google Shape;972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3" name="Google Shape;97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78" name="Google Shape;9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89" name="Google Shape;989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3" name="Google Shape;1003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4" name="Google Shape;1004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0" name="Google Shape;1010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13" name="Google Shape;101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32" name="Google Shape;103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03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34" name="Google Shape;103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3" name="Google Shape;106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1" name="Google Shape;107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76" name="Google Shape;107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8" name="Google Shape;107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07" name="Google Shape;110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5" name="Google Shape;111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22" name="Google Shape;1122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33" name="Google Shape;1133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44" name="Google Shape;114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47" name="Google Shape;114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50" name="Google Shape;115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2" name="Google Shape;1152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56" name="Google Shape;115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57" name="Google Shape;115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59" name="Google Shape;115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8" name="Google Shape;118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6" name="Google Shape;119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00" name="Google Shape;120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01" name="Google Shape;120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03" name="Google Shape;120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32" name="Google Shape;123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44" name="Google Shape;1244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47" name="Google Shape;124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50" name="Google Shape;125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2" name="Google Shape;1252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8" name="Google Shape;438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9" name="Google Shape;439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egal-challenges-faced-msmes-vcounsel-your-virtual-legal-t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rstory.com/smbstory/legal-support-help-msmes-tackle-challenges-self-reliant-india" TargetMode="External"/><Relationship Id="rId5" Type="http://schemas.openxmlformats.org/officeDocument/2006/relationships/hyperlink" Target="https://poonawallafincorp.com/blogs/major-challenges-for-msme-business-loans.php" TargetMode="External"/><Relationship Id="rId4" Type="http://schemas.openxmlformats.org/officeDocument/2006/relationships/hyperlink" Target="https://ksandk.com/startups/msmes-in-india-legal-suppor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65" name="Google Shape;126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68" name="Google Shape;126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71" name="Google Shape;127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Google Shape;127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>
            <a:spLocks noGrp="1"/>
          </p:cNvSpPr>
          <p:nvPr>
            <p:ph type="ctrTitle"/>
          </p:nvPr>
        </p:nvSpPr>
        <p:spPr>
          <a:xfrm>
            <a:off x="528925" y="2034596"/>
            <a:ext cx="70338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LegalEase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Legal-Pit-Stop for MSMEs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2"/>
          <p:cNvSpPr txBox="1">
            <a:spLocks noGrp="1"/>
          </p:cNvSpPr>
          <p:nvPr>
            <p:ph type="subTitle" idx="1"/>
          </p:nvPr>
        </p:nvSpPr>
        <p:spPr>
          <a:xfrm>
            <a:off x="528925" y="329137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Legal Professional for MSMEs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1"/>
          <p:cNvSpPr/>
          <p:nvPr/>
        </p:nvSpPr>
        <p:spPr>
          <a:xfrm rot="5400000">
            <a:off x="13853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 rot="5400000">
            <a:off x="3986623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PROVIDING?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subTitle" idx="1"/>
          </p:nvPr>
        </p:nvSpPr>
        <p:spPr>
          <a:xfrm>
            <a:off x="815812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or creating new documents.</a:t>
            </a:r>
            <a:endParaRPr sz="1300"/>
          </a:p>
        </p:txBody>
      </p:sp>
      <p:sp>
        <p:nvSpPr>
          <p:cNvPr id="1467" name="Google Shape;1467;p41"/>
          <p:cNvSpPr txBox="1">
            <a:spLocks noGrp="1"/>
          </p:cNvSpPr>
          <p:nvPr>
            <p:ph type="subTitle" idx="2"/>
          </p:nvPr>
        </p:nvSpPr>
        <p:spPr>
          <a:xfrm>
            <a:off x="3290300" y="3180750"/>
            <a:ext cx="2452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any Legal document and get relevant answers.</a:t>
            </a:r>
            <a:endParaRPr sz="1300"/>
          </a:p>
        </p:txBody>
      </p:sp>
      <p:sp>
        <p:nvSpPr>
          <p:cNvPr id="1468" name="Google Shape;1468;p41"/>
          <p:cNvSpPr txBox="1">
            <a:spLocks noGrp="1"/>
          </p:cNvSpPr>
          <p:nvPr>
            <p:ph type="subTitle" idx="3"/>
          </p:nvPr>
        </p:nvSpPr>
        <p:spPr>
          <a:xfrm>
            <a:off x="6121800" y="3180750"/>
            <a:ext cx="22344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Highlighting acceptable or unacceptable clauses.</a:t>
            </a:r>
            <a:endParaRPr sz="1300"/>
          </a:p>
        </p:txBody>
      </p:sp>
      <p:sp>
        <p:nvSpPr>
          <p:cNvPr id="1469" name="Google Shape;1469;p41"/>
          <p:cNvSpPr txBox="1">
            <a:spLocks noGrp="1"/>
          </p:cNvSpPr>
          <p:nvPr>
            <p:ph type="subTitle" idx="4"/>
          </p:nvPr>
        </p:nvSpPr>
        <p:spPr>
          <a:xfrm>
            <a:off x="815812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70" name="Google Shape;1470;p41"/>
          <p:cNvSpPr txBox="1">
            <a:spLocks noGrp="1"/>
          </p:cNvSpPr>
          <p:nvPr>
            <p:ph type="subTitle" idx="5"/>
          </p:nvPr>
        </p:nvSpPr>
        <p:spPr>
          <a:xfrm>
            <a:off x="3164101" y="2726175"/>
            <a:ext cx="2753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/>
          </a:p>
        </p:txBody>
      </p:sp>
      <p:sp>
        <p:nvSpPr>
          <p:cNvPr id="1471" name="Google Shape;1471;p41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1472" name="Google Shape;1472;p41"/>
          <p:cNvGrpSpPr/>
          <p:nvPr/>
        </p:nvGrpSpPr>
        <p:grpSpPr>
          <a:xfrm>
            <a:off x="1597641" y="1793256"/>
            <a:ext cx="531542" cy="602023"/>
            <a:chOff x="4020665" y="1431080"/>
            <a:chExt cx="531542" cy="602023"/>
          </a:xfrm>
        </p:grpSpPr>
        <p:sp>
          <p:nvSpPr>
            <p:cNvPr id="1473" name="Google Shape;1473;p4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>
            <a:off x="4169317" y="1793289"/>
            <a:ext cx="590713" cy="601957"/>
            <a:chOff x="1230449" y="2288393"/>
            <a:chExt cx="590713" cy="601957"/>
          </a:xfrm>
        </p:grpSpPr>
        <p:sp>
          <p:nvSpPr>
            <p:cNvPr id="1489" name="Google Shape;1489;p41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1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03" name="Google Shape;1503;p41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11" name="Google Shape;15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14" name="Google Shape;15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1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17" name="Google Shape;15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9" name="Google Shape;1519;p41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LEADERs </a:t>
            </a:r>
            <a:endParaRPr/>
          </a:p>
        </p:txBody>
      </p:sp>
      <p:sp>
        <p:nvSpPr>
          <p:cNvPr id="1526" name="Google Shape;1526;p42"/>
          <p:cNvSpPr txBox="1">
            <a:spLocks noGrp="1"/>
          </p:cNvSpPr>
          <p:nvPr>
            <p:ph type="subTitle" idx="1"/>
          </p:nvPr>
        </p:nvSpPr>
        <p:spPr>
          <a:xfrm>
            <a:off x="4879888" y="317916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 uses next-generation AI to automate the generation, negotiation and analysis of contracts.</a:t>
            </a:r>
            <a:endParaRPr/>
          </a:p>
        </p:txBody>
      </p:sp>
      <p:sp>
        <p:nvSpPr>
          <p:cNvPr id="1527" name="Google Shape;1527;p42"/>
          <p:cNvSpPr txBox="1">
            <a:spLocks noGrp="1"/>
          </p:cNvSpPr>
          <p:nvPr>
            <p:ph type="subTitle" idx="2"/>
          </p:nvPr>
        </p:nvSpPr>
        <p:spPr>
          <a:xfrm>
            <a:off x="1506350" y="3182988"/>
            <a:ext cx="29550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highlights and extracts provisions that are important to you and helps you organize your data for analysis.</a:t>
            </a: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subTitle" idx="3"/>
          </p:nvPr>
        </p:nvSpPr>
        <p:spPr>
          <a:xfrm>
            <a:off x="4879888" y="272199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LUMINANCE</a:t>
            </a:r>
            <a:endParaRPr/>
          </a:p>
        </p:txBody>
      </p:sp>
      <p:sp>
        <p:nvSpPr>
          <p:cNvPr id="1529" name="Google Shape;1529;p42"/>
          <p:cNvSpPr txBox="1">
            <a:spLocks noGrp="1"/>
          </p:cNvSpPr>
          <p:nvPr>
            <p:ph type="subTitle" idx="4"/>
          </p:nvPr>
        </p:nvSpPr>
        <p:spPr>
          <a:xfrm>
            <a:off x="1731038" y="2725828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</a:t>
            </a:r>
            <a:endParaRPr/>
          </a:p>
        </p:txBody>
      </p:sp>
      <p:sp>
        <p:nvSpPr>
          <p:cNvPr id="1530" name="Google Shape;1530;p42"/>
          <p:cNvSpPr/>
          <p:nvPr/>
        </p:nvSpPr>
        <p:spPr>
          <a:xfrm rot="5400000">
            <a:off x="2505775" y="167795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2"/>
          <p:cNvSpPr/>
          <p:nvPr/>
        </p:nvSpPr>
        <p:spPr>
          <a:xfrm rot="5400000">
            <a:off x="5654638" y="16741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42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533" name="Google Shape;15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2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36" name="Google Shape;15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539" name="Google Shape;15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2"/>
          <p:cNvGrpSpPr/>
          <p:nvPr/>
        </p:nvGrpSpPr>
        <p:grpSpPr>
          <a:xfrm>
            <a:off x="2756642" y="1823906"/>
            <a:ext cx="454355" cy="536704"/>
            <a:chOff x="4745408" y="4001992"/>
            <a:chExt cx="509652" cy="602023"/>
          </a:xfrm>
        </p:grpSpPr>
        <p:sp>
          <p:nvSpPr>
            <p:cNvPr id="1544" name="Google Shape;1544;p42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5864336" y="1820894"/>
            <a:ext cx="536704" cy="535077"/>
            <a:chOff x="6087962" y="4002888"/>
            <a:chExt cx="602023" cy="600199"/>
          </a:xfrm>
        </p:grpSpPr>
        <p:sp>
          <p:nvSpPr>
            <p:cNvPr id="1563" name="Google Shape;1563;p42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3"/>
          <p:cNvSpPr txBox="1"/>
          <p:nvPr/>
        </p:nvSpPr>
        <p:spPr>
          <a:xfrm>
            <a:off x="854775" y="1540125"/>
            <a:ext cx="68457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BUT THEY AREN’T TAILORED TO SERVE </a:t>
            </a: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MSMEs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6"/>
          </p:nvPr>
        </p:nvSpPr>
        <p:spPr>
          <a:xfrm>
            <a:off x="180690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180690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1"/>
          </p:nvPr>
        </p:nvSpPr>
        <p:spPr>
          <a:xfrm>
            <a:off x="1806900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plays important role.</a:t>
            </a:r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understanding data and finding !points.</a:t>
            </a:r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3"/>
          </p:nvPr>
        </p:nvSpPr>
        <p:spPr>
          <a:xfrm>
            <a:off x="1806900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various factors required to build product.</a:t>
            </a:r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website providing 3 major features.</a:t>
            </a:r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grpSp>
        <p:nvGrpSpPr>
          <p:cNvPr id="1621" name="Google Shape;1621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22" name="Google Shape;16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25" name="Google Shape;162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8" name="Google Shape;162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8" name="Google Shape;1638;p45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pic>
        <p:nvPicPr>
          <p:cNvPr id="1639" name="Google Shape;1639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4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5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644" name="Google Shape;1644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45" name="Google Shape;164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48" name="Google Shape;164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51" name="Google Shape;165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4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661" name="Google Shape;1661;p46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46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663" name="Google Shape;1663;p46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46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4" name="Google Shape;1684;p46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utility which meets current demand.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46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6" name="Google Shape;1686;p46"/>
          <p:cNvSpPr txBox="1"/>
          <p:nvPr/>
        </p:nvSpPr>
        <p:spPr>
          <a:xfrm>
            <a:off x="5711950" y="2598700"/>
            <a:ext cx="2712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a solution accessible to all Stakeholders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46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8" name="Google Shape;1688;p46"/>
          <p:cNvSpPr txBox="1"/>
          <p:nvPr/>
        </p:nvSpPr>
        <p:spPr>
          <a:xfrm>
            <a:off x="5711950" y="3367375"/>
            <a:ext cx="26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Launch the product for future Business Proposals.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46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46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693" name="Google Shape;1693;p46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46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09" name="Google Shape;1709;p46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6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717" name="Google Shape;1717;p46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33" name="Google Shape;1733;p46"/>
          <p:cNvCxnSpPr>
            <a:stCxn id="1689" idx="2"/>
            <a:endCxn id="166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46"/>
          <p:cNvCxnSpPr>
            <a:stCxn id="1661" idx="0"/>
            <a:endCxn id="169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46"/>
          <p:cNvCxnSpPr>
            <a:stCxn id="1690" idx="2"/>
            <a:endCxn id="166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6" name="Google Shape;1736;p46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737" name="Google Shape;173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6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740" name="Google Shape;174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43" name="Google Shape;174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5" name="Google Shape;1745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7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7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744675" y="3199550"/>
            <a:ext cx="1920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CORPORATE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LAWYERS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47"/>
          <p:cNvSpPr txBox="1"/>
          <p:nvPr/>
        </p:nvSpPr>
        <p:spPr>
          <a:xfrm>
            <a:off x="2656125" y="1845200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BUDDING FOUNDERS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0" name="Google Shape;1760;p47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7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7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7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7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7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7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HR DEPT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7" name="Google Shape;1767;p47"/>
          <p:cNvSpPr txBox="1"/>
          <p:nvPr/>
        </p:nvSpPr>
        <p:spPr>
          <a:xfrm>
            <a:off x="6479025" y="1826929"/>
            <a:ext cx="192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GENERAL PUBLIC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68" name="Google Shape;1768;p47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769" name="Google Shape;1769;p47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7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775" name="Google Shape;1775;p47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7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795" name="Google Shape;1795;p47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47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806" name="Google Shape;1806;p47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7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825" name="Google Shape;18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828" name="Google Shape;18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7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831" name="Google Shape;18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3" name="Google Shape;1833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9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2" name="Google Shape;1842;p48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4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8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grpSp>
        <p:nvGrpSpPr>
          <p:cNvPr id="1848" name="Google Shape;1848;p4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49" name="Google Shape;18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4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52" name="Google Shape;18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4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55" name="Google Shape;185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7" name="Google Shape;1857;p48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4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64" name="Google Shape;18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867" name="Google Shape;18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9" name="Google Shape;1869;p4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50" y="787450"/>
            <a:ext cx="6507851" cy="3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756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8" name="Google Shape;1878;p50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5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0"/>
          <p:cNvSpPr txBox="1">
            <a:spLocks noGrp="1"/>
          </p:cNvSpPr>
          <p:nvPr>
            <p:ph type="title"/>
          </p:nvPr>
        </p:nvSpPr>
        <p:spPr>
          <a:xfrm>
            <a:off x="720000" y="238956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884" name="Google Shape;1884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85" name="Google Shape;188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88" name="Google Shape;188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91" name="Google Shape;189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93" name="Google Shape;1893;p5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1" name="Google Shape;1281;p33"/>
          <p:cNvSpPr txBox="1">
            <a:spLocks noGrp="1"/>
          </p:cNvSpPr>
          <p:nvPr>
            <p:ph type="subTitle" idx="3"/>
          </p:nvPr>
        </p:nvSpPr>
        <p:spPr>
          <a:xfrm>
            <a:off x="2401463" y="170897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 Seth</a:t>
            </a:r>
            <a:endParaRPr/>
          </a:p>
        </p:txBody>
      </p:sp>
      <p:sp>
        <p:nvSpPr>
          <p:cNvPr id="1282" name="Google Shape;1282;p33"/>
          <p:cNvSpPr txBox="1">
            <a:spLocks noGrp="1"/>
          </p:cNvSpPr>
          <p:nvPr>
            <p:ph type="subTitle" idx="4"/>
          </p:nvPr>
        </p:nvSpPr>
        <p:spPr>
          <a:xfrm>
            <a:off x="3764975" y="3076725"/>
            <a:ext cx="302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 Khandelwal</a:t>
            </a:r>
            <a:endParaRPr/>
          </a:p>
        </p:txBody>
      </p:sp>
      <p:sp>
        <p:nvSpPr>
          <p:cNvPr id="1283" name="Google Shape;1283;p33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201B299</a:t>
            </a:r>
            <a:endParaRPr/>
          </a:p>
        </p:txBody>
      </p:sp>
      <p:sp>
        <p:nvSpPr>
          <p:cNvPr id="1284" name="Google Shape;1284;p33"/>
          <p:cNvSpPr txBox="1">
            <a:spLocks noGrp="1"/>
          </p:cNvSpPr>
          <p:nvPr>
            <p:ph type="subTitle" idx="1"/>
          </p:nvPr>
        </p:nvSpPr>
        <p:spPr>
          <a:xfrm>
            <a:off x="4280685" y="348359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201B283</a:t>
            </a:r>
            <a:endParaRPr/>
          </a:p>
        </p:txBody>
      </p:sp>
      <p:pic>
        <p:nvPicPr>
          <p:cNvPr id="1285" name="Google Shape;1285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1087525" y="1423700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6" name="Google Shape;1286;p33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287" name="Google Shape;128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3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3" name="Google Shape;129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3">
            <a:alphaModFix/>
          </a:blip>
          <a:srcRect l="313530" t="372505" r="14259" b="-44715"/>
          <a:stretch/>
        </p:blipFill>
        <p:spPr>
          <a:xfrm flipH="1">
            <a:off x="6992475" y="2847225"/>
            <a:ext cx="1176900" cy="11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99" name="Google Shape;1299;p33"/>
          <p:cNvGrpSpPr/>
          <p:nvPr/>
        </p:nvGrpSpPr>
        <p:grpSpPr>
          <a:xfrm>
            <a:off x="1259530" y="1614238"/>
            <a:ext cx="832884" cy="795815"/>
            <a:chOff x="6793004" y="1431080"/>
            <a:chExt cx="544013" cy="602023"/>
          </a:xfrm>
        </p:grpSpPr>
        <p:sp>
          <p:nvSpPr>
            <p:cNvPr id="1300" name="Google Shape;1300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164480" y="3037763"/>
            <a:ext cx="832884" cy="795815"/>
            <a:chOff x="6793004" y="1431080"/>
            <a:chExt cx="544013" cy="602023"/>
          </a:xfrm>
        </p:grpSpPr>
        <p:sp>
          <p:nvSpPr>
            <p:cNvPr id="1314" name="Google Shape;1314;p33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5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55635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Gathering and Project feasibility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51"/>
          <p:cNvSpPr txBox="1"/>
          <p:nvPr/>
        </p:nvSpPr>
        <p:spPr>
          <a:xfrm>
            <a:off x="4354550" y="1954325"/>
            <a:ext cx="530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6" name="Google Shape;1906;p51"/>
          <p:cNvSpPr txBox="1"/>
          <p:nvPr/>
        </p:nvSpPr>
        <p:spPr>
          <a:xfrm>
            <a:off x="1225225" y="2685775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 Understanding and Generation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4303450" y="2685750"/>
            <a:ext cx="581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1268050" y="3417200"/>
            <a:ext cx="288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Completing Product with all features integrated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51"/>
          <p:cNvSpPr txBox="1"/>
          <p:nvPr/>
        </p:nvSpPr>
        <p:spPr>
          <a:xfrm>
            <a:off x="4237125" y="3417200"/>
            <a:ext cx="647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10" name="Google Shape;1910;p51"/>
          <p:cNvCxnSpPr>
            <a:stCxn id="1905" idx="3"/>
            <a:endCxn id="1901" idx="1"/>
          </p:cNvCxnSpPr>
          <p:nvPr/>
        </p:nvCxnSpPr>
        <p:spPr>
          <a:xfrm>
            <a:off x="488495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1" name="Google Shape;1911;p51"/>
          <p:cNvCxnSpPr>
            <a:stCxn id="1907" idx="3"/>
            <a:endCxn id="1902" idx="1"/>
          </p:cNvCxnSpPr>
          <p:nvPr/>
        </p:nvCxnSpPr>
        <p:spPr>
          <a:xfrm>
            <a:off x="4884850" y="2928000"/>
            <a:ext cx="90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12" name="Google Shape;1912;p51"/>
          <p:cNvCxnSpPr>
            <a:stCxn id="1909" idx="3"/>
            <a:endCxn id="1903" idx="1"/>
          </p:cNvCxnSpPr>
          <p:nvPr/>
        </p:nvCxnSpPr>
        <p:spPr>
          <a:xfrm>
            <a:off x="4884825" y="3659450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13" name="Google Shape;1913;p5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14" name="Google Shape;19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17" name="Google Shape;191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5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920" name="Google Shape;192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2" name="Google Shape;1922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4" name="Google Shape;1924;p5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925" name="Google Shape;1925;p5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940" name="Google Shape;1940;p5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946" name="Google Shape;1946;p5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2"/>
          <p:cNvSpPr txBox="1">
            <a:spLocks noGrp="1"/>
          </p:cNvSpPr>
          <p:nvPr>
            <p:ph type="title" idx="4294967295"/>
          </p:nvPr>
        </p:nvSpPr>
        <p:spPr>
          <a:xfrm>
            <a:off x="3022421" y="1848950"/>
            <a:ext cx="286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THANKS!</a:t>
            </a:r>
            <a:endParaRPr sz="4200"/>
          </a:p>
        </p:txBody>
      </p:sp>
      <p:pic>
        <p:nvPicPr>
          <p:cNvPr id="1968" name="Google Shape;1968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5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974" name="Google Shape;197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5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977" name="Google Shape;197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980" name="Google Shape;1980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34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4"/>
          <p:cNvSpPr txBox="1">
            <a:spLocks noGrp="1"/>
          </p:cNvSpPr>
          <p:nvPr>
            <p:ph type="title"/>
          </p:nvPr>
        </p:nvSpPr>
        <p:spPr>
          <a:xfrm>
            <a:off x="4091775" y="19836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Prof. Mahesh Kumar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334" name="Google Shape;1334;p34"/>
          <p:cNvSpPr txBox="1">
            <a:spLocks noGrp="1"/>
          </p:cNvSpPr>
          <p:nvPr>
            <p:ph type="subTitle" idx="1"/>
          </p:nvPr>
        </p:nvSpPr>
        <p:spPr>
          <a:xfrm>
            <a:off x="4091775" y="2431138"/>
            <a:ext cx="4294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P. No.</a:t>
            </a:r>
            <a:r>
              <a:rPr lang="en" sz="1900" dirty="0"/>
              <a:t> MK5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</a:rPr>
              <a:t>Practical-1</a:t>
            </a:r>
            <a:r>
              <a:rPr lang="en" sz="1900" dirty="0"/>
              <a:t> Evaluation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Date</a:t>
            </a:r>
            <a:r>
              <a:rPr lang="en" sz="1900" dirty="0"/>
              <a:t>: 03-11-2023</a:t>
            </a:r>
            <a:endParaRPr sz="1900" dirty="0"/>
          </a:p>
        </p:txBody>
      </p: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4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4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4"/>
          <p:cNvSpPr txBox="1"/>
          <p:nvPr/>
        </p:nvSpPr>
        <p:spPr>
          <a:xfrm>
            <a:off x="4091775" y="1723488"/>
            <a:ext cx="2179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 the Guidance: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56" name="Google Shape;1356;p35"/>
          <p:cNvSpPr txBox="1">
            <a:spLocks noGrp="1"/>
          </p:cNvSpPr>
          <p:nvPr>
            <p:ph type="subTitle" idx="1"/>
          </p:nvPr>
        </p:nvSpPr>
        <p:spPr>
          <a:xfrm>
            <a:off x="5600488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/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5600488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Stakeholders and Viability of Project.</a:t>
            </a:r>
            <a:endParaRPr/>
          </a:p>
        </p:txBody>
      </p:sp>
      <p:sp>
        <p:nvSpPr>
          <p:cNvPr id="1360" name="Google Shape;1360;p35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1" name="Google Shape;1361;p35"/>
          <p:cNvSpPr txBox="1">
            <a:spLocks noGrp="1"/>
          </p:cNvSpPr>
          <p:nvPr>
            <p:ph type="subTitle" idx="6"/>
          </p:nvPr>
        </p:nvSpPr>
        <p:spPr>
          <a:xfrm>
            <a:off x="1954649" y="21540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362" name="Google Shape;1362;p35"/>
          <p:cNvSpPr txBox="1">
            <a:spLocks noGrp="1"/>
          </p:cNvSpPr>
          <p:nvPr>
            <p:ph type="subTitle" idx="7"/>
          </p:nvPr>
        </p:nvSpPr>
        <p:spPr>
          <a:xfrm>
            <a:off x="5600500" y="2787125"/>
            <a:ext cx="2564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Proposed Solution &amp; Requirements.</a:t>
            </a:r>
            <a:endParaRPr/>
          </a:p>
        </p:txBody>
      </p:sp>
      <p:sp>
        <p:nvSpPr>
          <p:cNvPr id="1363" name="Google Shape;1363;p35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4" name="Google Shape;1364;p35"/>
          <p:cNvSpPr txBox="1">
            <a:spLocks noGrp="1"/>
          </p:cNvSpPr>
          <p:nvPr>
            <p:ph type="subTitle" idx="9"/>
          </p:nvPr>
        </p:nvSpPr>
        <p:spPr>
          <a:xfrm>
            <a:off x="1954650" y="2787125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65" name="Google Shape;1365;p35"/>
          <p:cNvSpPr txBox="1">
            <a:spLocks noGrp="1"/>
          </p:cNvSpPr>
          <p:nvPr>
            <p:ph type="subTitle" idx="13"/>
          </p:nvPr>
        </p:nvSpPr>
        <p:spPr>
          <a:xfrm>
            <a:off x="5600488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Project and Various Components.</a:t>
            </a:r>
            <a:endParaRPr/>
          </a:p>
        </p:txBody>
      </p:sp>
      <p:sp>
        <p:nvSpPr>
          <p:cNvPr id="1366" name="Google Shape;1366;p35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5"/>
          <p:cNvSpPr txBox="1">
            <a:spLocks noGrp="1"/>
          </p:cNvSpPr>
          <p:nvPr>
            <p:ph type="subTitle" idx="15"/>
          </p:nvPr>
        </p:nvSpPr>
        <p:spPr>
          <a:xfrm>
            <a:off x="1954649" y="34202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368" name="Google Shape;1368;p35"/>
          <p:cNvSpPr txBox="1">
            <a:spLocks noGrp="1"/>
          </p:cNvSpPr>
          <p:nvPr>
            <p:ph type="subTitle" idx="16"/>
          </p:nvPr>
        </p:nvSpPr>
        <p:spPr>
          <a:xfrm>
            <a:off x="5600488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with variable factors.</a:t>
            </a:r>
            <a:endParaRPr/>
          </a:p>
        </p:txBody>
      </p:sp>
      <p:sp>
        <p:nvSpPr>
          <p:cNvPr id="1369" name="Google Shape;1369;p35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0" name="Google Shape;1370;p35"/>
          <p:cNvSpPr txBox="1">
            <a:spLocks noGrp="1"/>
          </p:cNvSpPr>
          <p:nvPr>
            <p:ph type="subTitle" idx="18"/>
          </p:nvPr>
        </p:nvSpPr>
        <p:spPr>
          <a:xfrm>
            <a:off x="1954649" y="4053300"/>
            <a:ext cx="3395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371" name="Google Shape;1371;p35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372" name="Google Shape;137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75" name="Google Shape;137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7" name="Google Shape;1377;p35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6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6"/>
          <p:cNvSpPr txBox="1">
            <a:spLocks noGrp="1"/>
          </p:cNvSpPr>
          <p:nvPr>
            <p:ph type="subTitle" idx="1"/>
          </p:nvPr>
        </p:nvSpPr>
        <p:spPr>
          <a:xfrm>
            <a:off x="720000" y="32260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foundation of chosen Project.</a:t>
            </a:r>
            <a:endParaRPr sz="1600"/>
          </a:p>
        </p:txBody>
      </p:sp>
      <p:pic>
        <p:nvPicPr>
          <p:cNvPr id="1385" name="Google Shape;1385;p36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36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6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390" name="Google Shape;1390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36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sz="1200"/>
              <a:t>Populous country such as </a:t>
            </a:r>
            <a:r>
              <a:rPr lang="en" b="1">
                <a:solidFill>
                  <a:schemeClr val="dk2"/>
                </a:solidFill>
              </a:rPr>
              <a:t>India</a:t>
            </a:r>
            <a:r>
              <a:rPr lang="en" sz="1200"/>
              <a:t> handles and process tons of </a:t>
            </a:r>
            <a:r>
              <a:rPr lang="en" b="1">
                <a:solidFill>
                  <a:schemeClr val="dk2"/>
                </a:solidFill>
              </a:rPr>
              <a:t>legal documents</a:t>
            </a:r>
            <a:r>
              <a:rPr lang="en" sz="1200">
                <a:solidFill>
                  <a:schemeClr val="lt2"/>
                </a:solidFill>
              </a:rPr>
              <a:t> </a:t>
            </a:r>
            <a:r>
              <a:rPr lang="en" sz="1200"/>
              <a:t>each day.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b="1">
                <a:solidFill>
                  <a:schemeClr val="dk2"/>
                </a:solidFill>
              </a:rPr>
              <a:t>MSMEs</a:t>
            </a:r>
            <a:r>
              <a:rPr lang="en" sz="1200"/>
              <a:t> plays a crucial role in </a:t>
            </a:r>
            <a:r>
              <a:rPr lang="en" b="1">
                <a:solidFill>
                  <a:schemeClr val="dk2"/>
                </a:solidFill>
              </a:rPr>
              <a:t>Indian Economy</a:t>
            </a:r>
            <a:r>
              <a:rPr lang="en" sz="1200"/>
              <a:t> and majority of them face issues while generating legal documents which are </a:t>
            </a:r>
            <a:r>
              <a:rPr lang="en" b="1">
                <a:solidFill>
                  <a:schemeClr val="dk2"/>
                </a:solidFill>
              </a:rPr>
              <a:t>legal overhead</a:t>
            </a:r>
            <a:r>
              <a:rPr lang="en" sz="1200"/>
              <a:t> for advocates, or HR dept.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sz="1200"/>
              <a:t>Apart from generating documents, </a:t>
            </a:r>
            <a:r>
              <a:rPr lang="en" b="1">
                <a:solidFill>
                  <a:schemeClr val="dk2"/>
                </a:solidFill>
              </a:rPr>
              <a:t>Understanding Documents</a:t>
            </a:r>
            <a:r>
              <a:rPr lang="en" sz="1200"/>
              <a:t>, and Detecting </a:t>
            </a:r>
            <a:r>
              <a:rPr lang="en" b="1">
                <a:solidFill>
                  <a:schemeClr val="dk2"/>
                </a:solidFill>
              </a:rPr>
              <a:t>irregularities</a:t>
            </a:r>
            <a:r>
              <a:rPr lang="en" sz="1200"/>
              <a:t> within it, is also troublesome for various users. </a:t>
            </a:r>
            <a:endParaRPr sz="1200"/>
          </a:p>
        </p:txBody>
      </p:sp>
      <p:grpSp>
        <p:nvGrpSpPr>
          <p:cNvPr id="1407" name="Google Shape;1407;p37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11" name="Google Shape;141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7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4" name="Google Shape;141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6" name="Google Shape;1416;p3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3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3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37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7" name="Google Shape;1427;p38"/>
          <p:cNvSpPr txBox="1">
            <a:spLocks noGrp="1"/>
          </p:cNvSpPr>
          <p:nvPr>
            <p:ph type="subTitle" idx="1"/>
          </p:nvPr>
        </p:nvSpPr>
        <p:spPr>
          <a:xfrm>
            <a:off x="720000" y="1435275"/>
            <a:ext cx="7503600" cy="18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3"/>
              </a:rPr>
              <a:t>LEGAL CHALLENGES FACED BY MSMEs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4"/>
              </a:rPr>
              <a:t>MSMEs: THE NEED FOR LEGAL SUPPORT</a:t>
            </a:r>
            <a:endParaRPr/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 u="sng">
                <a:solidFill>
                  <a:schemeClr val="hlink"/>
                </a:solidFill>
                <a:hlinkClick r:id="rId5"/>
              </a:rPr>
              <a:t>TOP 5 CHALLENGES FOR MSMEs FOR BUSINESS LOANS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◆"/>
            </a:pPr>
            <a:r>
              <a:rPr lang="en" u="sng">
                <a:solidFill>
                  <a:schemeClr val="hlink"/>
                </a:solidFill>
                <a:hlinkClick r:id="rId6"/>
              </a:rPr>
              <a:t>LEGAL SUPPORT TO HELP MSMES TACKLE CHALLENGES</a:t>
            </a:r>
            <a:endParaRPr sz="1600"/>
          </a:p>
        </p:txBody>
      </p:sp>
      <p:sp>
        <p:nvSpPr>
          <p:cNvPr id="1428" name="Google Shape;1428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</a:t>
            </a:r>
            <a:r>
              <a:rPr lang="en">
                <a:solidFill>
                  <a:schemeClr val="dk2"/>
                </a:solidFill>
              </a:rPr>
              <a:t>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4" name="Google Shape;1434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3194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Complex Legal Landscape:</a:t>
            </a:r>
            <a:r>
              <a:rPr lang="en"/>
              <a:t> Simplify navigating India's intricate legal framework, ensuring compliance for MSMEs.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Access to Legal Expertise:</a:t>
            </a:r>
            <a:r>
              <a:rPr lang="en"/>
              <a:t> Provide affordable legal guidance and document generation, bridging the knowledge gap.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Compliance Assurance:</a:t>
            </a:r>
            <a:r>
              <a:rPr lang="en"/>
              <a:t> Offer a tool to help MSMEs meet regulatory requirements in line with Indian laws.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Time and Cost Efficiency:</a:t>
            </a:r>
            <a:r>
              <a:rPr lang="en"/>
              <a:t> Streamline document management, reducing time and expenses for legal processes.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b="1"/>
              <a:t>Empowering MSMEs:</a:t>
            </a:r>
            <a:r>
              <a:rPr lang="en"/>
              <a:t> Enable small businesses to understand, create, and manage legal documents, fostering entrepreneurship.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1" name="Google Shape;1441;p40"/>
          <p:cNvSpPr txBox="1">
            <a:spLocks noGrp="1"/>
          </p:cNvSpPr>
          <p:nvPr>
            <p:ph type="subTitle" idx="1"/>
          </p:nvPr>
        </p:nvSpPr>
        <p:spPr>
          <a:xfrm>
            <a:off x="720000" y="31228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Stakeholders and Viability of Project.</a:t>
            </a:r>
            <a:endParaRPr sz="1600"/>
          </a:p>
        </p:txBody>
      </p:sp>
      <p:pic>
        <p:nvPicPr>
          <p:cNvPr id="1442" name="Google Shape;1442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>
            <a:spLocks noGrp="1"/>
          </p:cNvSpPr>
          <p:nvPr>
            <p:ph type="title"/>
          </p:nvPr>
        </p:nvSpPr>
        <p:spPr>
          <a:xfrm>
            <a:off x="720000" y="235120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PROPOSED SOLUTION</a:t>
            </a:r>
            <a:endParaRPr sz="410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1" name="Google Shape;145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4" name="Google Shape;145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On-screen Show (16:9)</PresentationFormat>
  <Paragraphs>126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Anaheim</vt:lpstr>
      <vt:lpstr>Montserrat</vt:lpstr>
      <vt:lpstr>PT Sans</vt:lpstr>
      <vt:lpstr>Montserrat Black</vt:lpstr>
      <vt:lpstr>Bebas Neue</vt:lpstr>
      <vt:lpstr>Nunito Light</vt:lpstr>
      <vt:lpstr>Montserrat Light</vt:lpstr>
      <vt:lpstr>Artificial Intelligence (AI) Technology Consulting by Slidesgo</vt:lpstr>
      <vt:lpstr>LegalEase (AI) Legal-Pit-Stop for MSMEs</vt:lpstr>
      <vt:lpstr>OUR TEAM</vt:lpstr>
      <vt:lpstr>Prof. Mahesh Kumar</vt:lpstr>
      <vt:lpstr>TABLE OF CONTENTS</vt:lpstr>
      <vt:lpstr>01</vt:lpstr>
      <vt:lpstr>PROBLEM STATEMENT</vt:lpstr>
      <vt:lpstr>SUPPORTING REFERENCES</vt:lpstr>
      <vt:lpstr>REQUIRED SYSTEM</vt:lpstr>
      <vt:lpstr>02</vt:lpstr>
      <vt:lpstr>WHAT ARE WE PROVIDING?</vt:lpstr>
      <vt:lpstr>MARKET LEADERs </vt:lpstr>
      <vt:lpstr>PowerPoint Presentation</vt:lpstr>
      <vt:lpstr>REQUIREMENTS</vt:lpstr>
      <vt:lpstr>03</vt:lpstr>
      <vt:lpstr>PROJECT GOALS</vt:lpstr>
      <vt:lpstr>STAKEHOLDERS</vt:lpstr>
      <vt:lpstr>04</vt:lpstr>
      <vt:lpstr>PowerPoint Presentation</vt:lpstr>
      <vt:lpstr>05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LegalEase (AI) Legal-Pit-Stop for MSMEs</dc:title>
  <cp:lastModifiedBy>vani seth</cp:lastModifiedBy>
  <cp:revision>2</cp:revision>
  <dcterms:modified xsi:type="dcterms:W3CDTF">2023-11-03T09:33:15Z</dcterms:modified>
</cp:coreProperties>
</file>